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12192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Raleway Medium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g93FuXbbVFotndJ8h+qpmkWA6H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C13039-4A6F-4EFD-82AF-2709F20FB619}">
  <a:tblStyle styleId="{BBC13039-4A6F-4EFD-82AF-2709F20FB61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83CE1FD5-3149-427E-9584-69EA93B1F82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Medium-regular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33" Type="http://schemas.openxmlformats.org/officeDocument/2006/relationships/font" Target="fonts/RalewayMedium-italic.fntdata"/><Relationship Id="rId10" Type="http://schemas.openxmlformats.org/officeDocument/2006/relationships/slide" Target="slides/slide5.xml"/><Relationship Id="rId32" Type="http://schemas.openxmlformats.org/officeDocument/2006/relationships/font" Target="fonts/RalewayMedium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font" Target="fonts/RalewayMedium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Samiksha</a:t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acc1ba608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166" name="Google Shape;166;g2dacc1ba608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acc1ba60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175" name="Google Shape;175;g2dacc1ba60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a516a9cb1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201" name="Google Shape;201;g2da516a9cb1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acc1ba608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217" name="Google Shape;217;g2dacc1ba608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acc1ba608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226" name="Google Shape;226;g2dacc1ba608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a516a9cb1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235" name="Google Shape;235;g2da516a9cb1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a516a9cb1_2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Alex</a:t>
            </a:r>
            <a:endParaRPr/>
          </a:p>
        </p:txBody>
      </p:sp>
      <p:sp>
        <p:nvSpPr>
          <p:cNvPr id="244" name="Google Shape;244;g2da516a9cb1_2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a516a9cb1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Grace / Livia</a:t>
            </a:r>
            <a:endParaRPr/>
          </a:p>
        </p:txBody>
      </p:sp>
      <p:sp>
        <p:nvSpPr>
          <p:cNvPr id="253" name="Google Shape;253;g2da516a9cb1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a516a9cb1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Livia</a:t>
            </a:r>
            <a:endParaRPr/>
          </a:p>
        </p:txBody>
      </p:sp>
      <p:sp>
        <p:nvSpPr>
          <p:cNvPr id="262" name="Google Shape;262;g2da516a9cb1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da516a9cb1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Brandon / Livia</a:t>
            </a:r>
            <a:endParaRPr/>
          </a:p>
        </p:txBody>
      </p:sp>
      <p:sp>
        <p:nvSpPr>
          <p:cNvPr id="272" name="Google Shape;272;g2da516a9cb1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Samiksha</a:t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●18 million fatal outcomes a year from delayed surgical care</a:t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●SurgiBox introduced a portable sterile system</a:t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a516a9cb1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Grace / Livia</a:t>
            </a:r>
            <a:endParaRPr/>
          </a:p>
        </p:txBody>
      </p:sp>
      <p:sp>
        <p:nvSpPr>
          <p:cNvPr id="282" name="Google Shape;282;g2da516a9cb1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a516a9cb1_2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da516a9cb1_2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da516a9cb1_2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Samiksha</a:t>
            </a:r>
            <a:endParaRPr/>
          </a:p>
        </p:txBody>
      </p:sp>
      <p:sp>
        <p:nvSpPr>
          <p:cNvPr id="80" name="Google Shape;8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a516a9cb1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Livia</a:t>
            </a:r>
            <a:endParaRPr/>
          </a:p>
        </p:txBody>
      </p:sp>
      <p:sp>
        <p:nvSpPr>
          <p:cNvPr id="90" name="Google Shape;90;g2da516a9cb1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a516a9cb1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Livia</a:t>
            </a:r>
            <a:endParaRPr/>
          </a:p>
        </p:txBody>
      </p:sp>
      <p:sp>
        <p:nvSpPr>
          <p:cNvPr id="99" name="Google Shape;99;g2da516a9cb1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aa82bf3a6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2caa82bf3a6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Livia</a:t>
            </a:r>
            <a:endParaRPr/>
          </a:p>
        </p:txBody>
      </p:sp>
      <p:sp>
        <p:nvSpPr>
          <p:cNvPr id="110" name="Google Shape;110;g2caa82bf3a6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Brandon</a:t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a516a9cb1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Grace (or Brandon?)</a:t>
            </a:r>
            <a:endParaRPr/>
          </a:p>
        </p:txBody>
      </p:sp>
      <p:sp>
        <p:nvSpPr>
          <p:cNvPr id="145" name="Google Shape;145;g2da516a9cb1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a516a9cb1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Grace/ Brandon</a:t>
            </a:r>
            <a:endParaRPr/>
          </a:p>
        </p:txBody>
      </p:sp>
      <p:sp>
        <p:nvSpPr>
          <p:cNvPr id="157" name="Google Shape;157;g2da516a9cb1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cb48d83715_0_10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" name="Google Shape;15;g2cb48d83715_0_10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6" name="Google Shape;16;g2cb48d83715_0_10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2cb48d83715_0_10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2cb48d83715_0_10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cb48d83715_0_9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3" name="Google Shape;53;g2cb48d83715_0_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b48d83715_0_9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g2cb48d83715_0_9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7" name="Google Shape;57;g2cb48d83715_0_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b48d83715_0_9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2cb48d83715_0_5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1" name="Google Shape;21;g2cb48d83715_0_5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2" name="Google Shape;22;g2cb48d83715_0_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cb48d83715_0_6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" name="Google Shape;25;g2cb48d83715_0_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cb48d83715_0_6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" name="Google Shape;28;g2cb48d83715_0_6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9" name="Google Shape;29;g2cb48d83715_0_6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cb48d83715_0_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2" name="Google Shape;32;g2cb48d83715_0_7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3" name="Google Shape;33;g2cb48d83715_0_7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2cb48d83715_0_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cb48d83715_0_7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7" name="Google Shape;37;g2cb48d83715_0_7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cb48d83715_0_7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0" name="Google Shape;40;g2cb48d83715_0_7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1" name="Google Shape;41;g2cb48d83715_0_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b48d83715_0_8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4" name="Google Shape;44;g2cb48d83715_0_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cb48d83715_0_8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2cb48d83715_0_8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8" name="Google Shape;48;g2cb48d83715_0_8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" name="Google Shape;49;g2cb48d83715_0_8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0" name="Google Shape;50;g2cb48d83715_0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b48d83715_0_5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2cb48d83715_0_5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2cb48d83715_0_5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4W3EhMpYyGip3uO2sGAVmK72cBArZ-Hd/view" TargetMode="External"/><Relationship Id="rId5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g5vRpfbHJNbnaNseNa_4Ygj4IxjFeBon/view" TargetMode="External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ddrop.com/wp-content/uploads/2020/06/TPU-Filament-Technical-Data-Sheet.pdf" TargetMode="External"/><Relationship Id="rId4" Type="http://schemas.openxmlformats.org/officeDocument/2006/relationships/hyperlink" Target="https://www.sciencedirect.com/science/article/abs/pii/S014294181831002X#:~:text=As%20compared%20to%20virgin%20TPU,backbone%20and%20increased%20contact%20are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64" name="Google Shape;64;p1"/>
          <p:cNvPicPr preferRelativeResize="0"/>
          <p:nvPr/>
        </p:nvPicPr>
        <p:blipFill rotWithShape="1">
          <a:blip r:embed="rId3">
            <a:alphaModFix/>
          </a:blip>
          <a:srcRect b="13512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"/>
          <p:cNvCxnSpPr/>
          <p:nvPr/>
        </p:nvCxnSpPr>
        <p:spPr>
          <a:xfrm>
            <a:off x="218051" y="6230313"/>
            <a:ext cx="11822067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1"/>
          <p:cNvSpPr txBox="1"/>
          <p:nvPr>
            <p:ph idx="12" type="sldNum"/>
          </p:nvPr>
        </p:nvSpPr>
        <p:spPr>
          <a:xfrm>
            <a:off x="9292741" y="63584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 sz="2000">
                <a:latin typeface="Avenir"/>
                <a:ea typeface="Avenir"/>
                <a:cs typeface="Avenir"/>
                <a:sym typeface="Avenir"/>
              </a:rPr>
              <a:t>‹#›</a:t>
            </a:fld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1852525" y="2579538"/>
            <a:ext cx="8711100" cy="12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SurgiBox Mini</a:t>
            </a:r>
            <a:endParaRPr b="1" sz="3200">
              <a:solidFill>
                <a:srgbClr val="7F7F7F"/>
              </a:solidFill>
            </a:endParaRPr>
          </a:p>
          <a:p>
            <a:pPr indent="0" lvl="0" marL="2540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7F7F7F"/>
                </a:solidFill>
              </a:rPr>
              <a:t>May 9</a:t>
            </a:r>
            <a:r>
              <a:rPr b="0" i="0" lang="en-US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th, 2024</a:t>
            </a:r>
            <a:endParaRPr b="0" i="0" sz="3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2182675" y="999600"/>
            <a:ext cx="8217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4C994B"/>
                </a:solidFill>
                <a:latin typeface="Arial"/>
                <a:ea typeface="Arial"/>
                <a:cs typeface="Arial"/>
                <a:sym typeface="Arial"/>
              </a:rPr>
              <a:t>SurgiBox Squad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1852525" y="4595675"/>
            <a:ext cx="8711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7F7F7F"/>
                </a:solidFill>
              </a:rPr>
              <a:t>Alex, Brandon,</a:t>
            </a:r>
            <a:r>
              <a:rPr lang="en-US" sz="3200">
                <a:solidFill>
                  <a:srgbClr val="7F7F7F"/>
                </a:solidFill>
              </a:rPr>
              <a:t> Grace, Livia, and Samiksha</a:t>
            </a:r>
            <a:endParaRPr b="0" i="0" sz="3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68" name="Google Shape;168;g2dacc1ba608_0_36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g2dacc1ba608_0_36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0" name="Google Shape;170;g2dacc1ba608_0_36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dacc1ba608_0_36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Our Current Model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172" name="Google Shape;172;g2dacc1ba608_0_36"/>
          <p:cNvSpPr txBox="1"/>
          <p:nvPr>
            <p:ph idx="1" type="body"/>
          </p:nvPr>
        </p:nvSpPr>
        <p:spPr>
          <a:xfrm>
            <a:off x="1120422" y="1802463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Features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Provides </a:t>
            </a:r>
            <a:r>
              <a:rPr lang="en-US"/>
              <a:t>high quality sterile barrier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Over 45% reduction in size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Hyperbolic pop-up design w/ spring steel frame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Lightweight and disposable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4 individual sleeves w/ comfortable layout for operation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Unobstructed view of operating area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Ample space inside for a smaller scale procedure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Magnetically sealed port for transport of tools/materials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Medical grade adhesive surgical drape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Port for existing air filtering technology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77" name="Google Shape;177;g2dacc1ba608_0_8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g2dacc1ba608_0_8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" name="Google Shape;179;g2dacc1ba608_0_8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dacc1ba608_0_8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Our Current Model</a:t>
            </a:r>
            <a:endParaRPr b="1" sz="4400">
              <a:solidFill>
                <a:srgbClr val="4C994B"/>
              </a:solidFill>
            </a:endParaRPr>
          </a:p>
        </p:txBody>
      </p:sp>
      <p:pic>
        <p:nvPicPr>
          <p:cNvPr id="181" name="Google Shape;181;g2dacc1ba608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987" y="1479825"/>
            <a:ext cx="6006033" cy="4504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g2dacc1ba608_0_8"/>
          <p:cNvCxnSpPr>
            <a:endCxn id="183" idx="1"/>
          </p:cNvCxnSpPr>
          <p:nvPr/>
        </p:nvCxnSpPr>
        <p:spPr>
          <a:xfrm>
            <a:off x="8822675" y="2428975"/>
            <a:ext cx="589200" cy="1083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g2dacc1ba608_0_8"/>
          <p:cNvSpPr txBox="1"/>
          <p:nvPr/>
        </p:nvSpPr>
        <p:spPr>
          <a:xfrm>
            <a:off x="9411875" y="2321725"/>
            <a:ext cx="19395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Spring steel frame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84" name="Google Shape;184;g2dacc1ba608_0_8"/>
          <p:cNvCxnSpPr>
            <a:stCxn id="185" idx="3"/>
          </p:cNvCxnSpPr>
          <p:nvPr/>
        </p:nvCxnSpPr>
        <p:spPr>
          <a:xfrm>
            <a:off x="2942025" y="2022925"/>
            <a:ext cx="1197900" cy="2988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g2dacc1ba608_0_8"/>
          <p:cNvSpPr txBox="1"/>
          <p:nvPr/>
        </p:nvSpPr>
        <p:spPr>
          <a:xfrm>
            <a:off x="1610925" y="1807375"/>
            <a:ext cx="13311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4 arm ports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86" name="Google Shape;186;g2dacc1ba608_0_8"/>
          <p:cNvCxnSpPr>
            <a:endCxn id="187" idx="1"/>
          </p:cNvCxnSpPr>
          <p:nvPr/>
        </p:nvCxnSpPr>
        <p:spPr>
          <a:xfrm>
            <a:off x="6229350" y="3339788"/>
            <a:ext cx="3509400" cy="1395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g2dacc1ba608_0_8"/>
          <p:cNvSpPr txBox="1"/>
          <p:nvPr/>
        </p:nvSpPr>
        <p:spPr>
          <a:xfrm>
            <a:off x="9738750" y="3263738"/>
            <a:ext cx="23013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Clear view of operation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88" name="Google Shape;188;g2dacc1ba608_0_8"/>
          <p:cNvCxnSpPr/>
          <p:nvPr/>
        </p:nvCxnSpPr>
        <p:spPr>
          <a:xfrm>
            <a:off x="8360525" y="5562775"/>
            <a:ext cx="954900" cy="273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g2dacc1ba608_0_8"/>
          <p:cNvSpPr txBox="1"/>
          <p:nvPr/>
        </p:nvSpPr>
        <p:spPr>
          <a:xfrm>
            <a:off x="9315425" y="5360875"/>
            <a:ext cx="21324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Larger magnetic port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90" name="Google Shape;190;g2dacc1ba608_0_8"/>
          <p:cNvCxnSpPr>
            <a:stCxn id="191" idx="3"/>
          </p:cNvCxnSpPr>
          <p:nvPr/>
        </p:nvCxnSpPr>
        <p:spPr>
          <a:xfrm>
            <a:off x="2793275" y="3581988"/>
            <a:ext cx="2535900" cy="13116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g2dacc1ba608_0_8"/>
          <p:cNvSpPr txBox="1"/>
          <p:nvPr/>
        </p:nvSpPr>
        <p:spPr>
          <a:xfrm>
            <a:off x="421475" y="3366438"/>
            <a:ext cx="23718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Adhesive surgical drape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92" name="Google Shape;192;g2dacc1ba608_0_8"/>
          <p:cNvCxnSpPr>
            <a:stCxn id="193" idx="3"/>
          </p:cNvCxnSpPr>
          <p:nvPr/>
        </p:nvCxnSpPr>
        <p:spPr>
          <a:xfrm>
            <a:off x="2193000" y="5374525"/>
            <a:ext cx="1089600" cy="1404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g2dacc1ba608_0_8"/>
          <p:cNvSpPr txBox="1"/>
          <p:nvPr/>
        </p:nvSpPr>
        <p:spPr>
          <a:xfrm>
            <a:off x="861900" y="5158975"/>
            <a:ext cx="1331100" cy="4311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Air filter port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94" name="Google Shape;194;g2dacc1ba608_0_8"/>
          <p:cNvCxnSpPr/>
          <p:nvPr/>
        </p:nvCxnSpPr>
        <p:spPr>
          <a:xfrm flipH="1" rot="10800000">
            <a:off x="3977900" y="1732300"/>
            <a:ext cx="4512600" cy="96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g2dacc1ba608_0_8"/>
          <p:cNvSpPr txBox="1"/>
          <p:nvPr/>
        </p:nvSpPr>
        <p:spPr>
          <a:xfrm>
            <a:off x="9292750" y="918925"/>
            <a:ext cx="1939500" cy="4347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45% size reduction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96" name="Google Shape;196;g2dacc1ba608_0_8"/>
          <p:cNvCxnSpPr/>
          <p:nvPr/>
        </p:nvCxnSpPr>
        <p:spPr>
          <a:xfrm flipH="1" rot="10800000">
            <a:off x="8490350" y="1732250"/>
            <a:ext cx="600" cy="2037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g2dacc1ba608_0_8"/>
          <p:cNvCxnSpPr/>
          <p:nvPr/>
        </p:nvCxnSpPr>
        <p:spPr>
          <a:xfrm rot="10800000">
            <a:off x="3977900" y="1729900"/>
            <a:ext cx="1200" cy="1608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g2dacc1ba608_0_8"/>
          <p:cNvCxnSpPr>
            <a:endCxn id="195" idx="1"/>
          </p:cNvCxnSpPr>
          <p:nvPr/>
        </p:nvCxnSpPr>
        <p:spPr>
          <a:xfrm flipH="1" rot="10800000">
            <a:off x="7451050" y="1136275"/>
            <a:ext cx="1841700" cy="5979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03" name="Google Shape;203;g2da516a9cb1_0_50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g2da516a9cb1_0_50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5" name="Google Shape;205;g2da516a9cb1_0_50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da516a9cb1_0_50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Our Current Model</a:t>
            </a:r>
            <a:endParaRPr b="1" sz="4400">
              <a:solidFill>
                <a:srgbClr val="4C994B"/>
              </a:solidFill>
            </a:endParaRPr>
          </a:p>
        </p:txBody>
      </p:sp>
      <p:pic>
        <p:nvPicPr>
          <p:cNvPr id="207" name="Google Shape;207;g2da516a9cb1_0_50"/>
          <p:cNvPicPr preferRelativeResize="0"/>
          <p:nvPr/>
        </p:nvPicPr>
        <p:blipFill rotWithShape="1">
          <a:blip r:embed="rId4">
            <a:alphaModFix/>
          </a:blip>
          <a:srcRect b="13215" l="0" r="0" t="15579"/>
          <a:stretch/>
        </p:blipFill>
        <p:spPr>
          <a:xfrm>
            <a:off x="850100" y="1597700"/>
            <a:ext cx="4533048" cy="430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da516a9cb1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8350" y="1597700"/>
            <a:ext cx="5527795" cy="43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da516a9cb1_0_50"/>
          <p:cNvSpPr/>
          <p:nvPr/>
        </p:nvSpPr>
        <p:spPr>
          <a:xfrm>
            <a:off x="8598700" y="3184750"/>
            <a:ext cx="299650" cy="1562525"/>
          </a:xfrm>
          <a:custGeom>
            <a:rect b="b" l="l" r="r" t="t"/>
            <a:pathLst>
              <a:path extrusionOk="0" h="62501" w="11986">
                <a:moveTo>
                  <a:pt x="0" y="0"/>
                </a:moveTo>
                <a:cubicBezTo>
                  <a:pt x="0" y="21213"/>
                  <a:pt x="11986" y="41288"/>
                  <a:pt x="11986" y="62501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Google Shape;210;g2da516a9cb1_0_50"/>
          <p:cNvSpPr/>
          <p:nvPr/>
        </p:nvSpPr>
        <p:spPr>
          <a:xfrm>
            <a:off x="6857879" y="1905469"/>
            <a:ext cx="3584175" cy="241150"/>
          </a:xfrm>
          <a:custGeom>
            <a:rect b="b" l="l" r="r" t="t"/>
            <a:pathLst>
              <a:path extrusionOk="0" h="9646" w="143367">
                <a:moveTo>
                  <a:pt x="710" y="9646"/>
                </a:moveTo>
                <a:cubicBezTo>
                  <a:pt x="710" y="7506"/>
                  <a:pt x="-804" y="4738"/>
                  <a:pt x="710" y="3225"/>
                </a:cubicBezTo>
                <a:cubicBezTo>
                  <a:pt x="2539" y="1399"/>
                  <a:pt x="5832" y="4081"/>
                  <a:pt x="8416" y="4081"/>
                </a:cubicBezTo>
                <a:cubicBezTo>
                  <a:pt x="14709" y="4081"/>
                  <a:pt x="21044" y="3832"/>
                  <a:pt x="27252" y="2797"/>
                </a:cubicBezTo>
                <a:cubicBezTo>
                  <a:pt x="46960" y="-488"/>
                  <a:pt x="67406" y="-884"/>
                  <a:pt x="87185" y="1941"/>
                </a:cubicBezTo>
                <a:cubicBezTo>
                  <a:pt x="100524" y="3846"/>
                  <a:pt x="113950" y="5794"/>
                  <a:pt x="127425" y="5794"/>
                </a:cubicBezTo>
                <a:cubicBezTo>
                  <a:pt x="132329" y="5794"/>
                  <a:pt x="137900" y="933"/>
                  <a:pt x="141980" y="3653"/>
                </a:cubicBezTo>
                <a:cubicBezTo>
                  <a:pt x="143680" y="4786"/>
                  <a:pt x="143264" y="7603"/>
                  <a:pt x="143264" y="9646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Google Shape;211;g2da516a9cb1_0_50"/>
          <p:cNvSpPr/>
          <p:nvPr/>
        </p:nvSpPr>
        <p:spPr>
          <a:xfrm>
            <a:off x="6711208" y="2114525"/>
            <a:ext cx="250025" cy="2386600"/>
          </a:xfrm>
          <a:custGeom>
            <a:rect b="b" l="l" r="r" t="t"/>
            <a:pathLst>
              <a:path extrusionOk="0" h="95464" w="10001">
                <a:moveTo>
                  <a:pt x="1868" y="0"/>
                </a:moveTo>
                <a:cubicBezTo>
                  <a:pt x="-1300" y="0"/>
                  <a:pt x="584" y="6250"/>
                  <a:pt x="584" y="9418"/>
                </a:cubicBezTo>
                <a:cubicBezTo>
                  <a:pt x="584" y="22004"/>
                  <a:pt x="1084" y="34675"/>
                  <a:pt x="3153" y="47090"/>
                </a:cubicBezTo>
                <a:cubicBezTo>
                  <a:pt x="5084" y="58674"/>
                  <a:pt x="3847" y="70677"/>
                  <a:pt x="6149" y="82193"/>
                </a:cubicBezTo>
                <a:cubicBezTo>
                  <a:pt x="7052" y="86710"/>
                  <a:pt x="5396" y="95464"/>
                  <a:pt x="10002" y="95464"/>
                </a:cubicBezTo>
              </a:path>
            </a:pathLst>
          </a:cu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Google Shape;212;g2da516a9cb1_0_50"/>
          <p:cNvSpPr txBox="1"/>
          <p:nvPr/>
        </p:nvSpPr>
        <p:spPr>
          <a:xfrm>
            <a:off x="8813525" y="3583950"/>
            <a:ext cx="7590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Width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13" name="Google Shape;213;g2da516a9cb1_0_50"/>
          <p:cNvSpPr txBox="1"/>
          <p:nvPr/>
        </p:nvSpPr>
        <p:spPr>
          <a:xfrm>
            <a:off x="8026700" y="1981175"/>
            <a:ext cx="8718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Length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14" name="Google Shape;214;g2da516a9cb1_0_50"/>
          <p:cNvSpPr txBox="1"/>
          <p:nvPr/>
        </p:nvSpPr>
        <p:spPr>
          <a:xfrm>
            <a:off x="6857875" y="3092275"/>
            <a:ext cx="8718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Height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19" name="Google Shape;219;g2dacc1ba608_0_47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g2dacc1ba608_0_47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g2dacc1ba608_0_47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dacc1ba608_0_47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Our Current Model</a:t>
            </a:r>
            <a:endParaRPr b="1" sz="4400">
              <a:solidFill>
                <a:srgbClr val="4C994B"/>
              </a:solidFill>
            </a:endParaRPr>
          </a:p>
        </p:txBody>
      </p:sp>
      <p:pic>
        <p:nvPicPr>
          <p:cNvPr id="223" name="Google Shape;223;g2dacc1ba608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599" y="1597700"/>
            <a:ext cx="6226795" cy="42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28" name="Google Shape;228;g2dacc1ba608_0_57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g2dacc1ba608_0_57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0" name="Google Shape;230;g2dacc1ba608_0_57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dacc1ba608_0_57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Video</a:t>
            </a:r>
            <a:endParaRPr b="1" sz="4400">
              <a:solidFill>
                <a:srgbClr val="4C994B"/>
              </a:solidFill>
            </a:endParaRPr>
          </a:p>
        </p:txBody>
      </p:sp>
      <p:pic>
        <p:nvPicPr>
          <p:cNvPr id="232" name="Google Shape;232;g2dacc1ba608_0_57" title="unfold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8280" y="1452130"/>
            <a:ext cx="7921646" cy="44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37" name="Google Shape;237;g2da516a9cb1_0_71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g2da516a9cb1_0_71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9" name="Google Shape;239;g2da516a9cb1_0_71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da516a9cb1_0_71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Video</a:t>
            </a:r>
            <a:endParaRPr b="1" sz="4400">
              <a:solidFill>
                <a:srgbClr val="4C994B"/>
              </a:solidFill>
            </a:endParaRPr>
          </a:p>
        </p:txBody>
      </p:sp>
      <p:pic>
        <p:nvPicPr>
          <p:cNvPr id="241" name="Google Shape;241;g2da516a9cb1_0_71" title="speed_cutt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375" y="1402123"/>
            <a:ext cx="5999450" cy="44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46" name="Google Shape;246;g2da516a9cb1_2_33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g2da516a9cb1_2_33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8" name="Google Shape;248;g2da516a9cb1_2_33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da516a9cb1_2_33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Notes on Prototype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250" name="Google Shape;250;g2da516a9cb1_2_33"/>
          <p:cNvSpPr txBox="1"/>
          <p:nvPr/>
        </p:nvSpPr>
        <p:spPr>
          <a:xfrm>
            <a:off x="417525" y="1855275"/>
            <a:ext cx="112179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For the sake of this prototype, we repurposed the large bubble. However, some differences would be: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Top seam would not be need</a:t>
            </a:r>
            <a:r>
              <a:rPr lang="en-US" sz="2200">
                <a:solidFill>
                  <a:srgbClr val="7F7F7F"/>
                </a:solidFill>
              </a:rPr>
              <a:t>ed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B</a:t>
            </a:r>
            <a:r>
              <a:rPr lang="en-US" sz="2200">
                <a:solidFill>
                  <a:srgbClr val="7F7F7F"/>
                </a:solidFill>
              </a:rPr>
              <a:t>lood bags would still attach on sides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Surgical drape area of operation will be smaller</a:t>
            </a:r>
            <a:endParaRPr sz="22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55" name="Google Shape;255;g2da516a9cb1_0_78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g2da516a9cb1_0_78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7" name="Google Shape;257;g2da516a9cb1_0_78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da516a9cb1_0_78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Prototype Testing</a:t>
            </a:r>
            <a:endParaRPr b="1" sz="4400">
              <a:solidFill>
                <a:srgbClr val="4C994B"/>
              </a:solidFill>
            </a:endParaRPr>
          </a:p>
        </p:txBody>
      </p:sp>
      <p:graphicFrame>
        <p:nvGraphicFramePr>
          <p:cNvPr id="259" name="Google Shape;259;g2da516a9cb1_0_78"/>
          <p:cNvGraphicFramePr/>
          <p:nvPr/>
        </p:nvGraphicFramePr>
        <p:xfrm>
          <a:off x="820247" y="1557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{BBC13039-4A6F-4EFD-82AF-2709F20FB619}</a:tableStyleId>
              </a:tblPr>
              <a:tblGrid>
                <a:gridCol w="3047875"/>
                <a:gridCol w="2515925"/>
                <a:gridCol w="2735250"/>
                <a:gridCol w="2252475"/>
              </a:tblGrid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2 </a:t>
                      </a: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Popup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Current </a:t>
                      </a: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Popup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Target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Top Visibility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 Clarity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 Clarity</a:t>
                      </a:r>
                      <a:endParaRPr/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 Clarity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Setup Time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9.76 s</a:t>
                      </a:r>
                      <a:endParaRPr sz="2100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9.37 s</a:t>
                      </a:r>
                      <a:endParaRPr sz="2100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2 min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Folded Volume 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132 in^3</a:t>
                      </a:r>
                      <a:endParaRPr sz="2100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286 in^3</a:t>
                      </a:r>
                      <a:endParaRPr sz="2100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</a:t>
                      </a: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624</a:t>
                      </a: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  <a:extLst>
                            <a:ext uri="http://customooxmlschemas.google.com/">
                              <go:slidesCustomData xmlns:go="http://customooxmlschemas.google.com/" textRoundtripDataId="0"/>
                            </a:ext>
                          </a:extLst>
                        </a:rPr>
                        <a:t> in^3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Shelf Life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N/A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years</a:t>
                      </a:r>
                      <a:endParaRPr sz="2100"/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years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Same surgical spacing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/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/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Structural integrity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N/A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/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64" name="Google Shape;264;g2da516a9cb1_0_93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g2da516a9cb1_0_93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" name="Google Shape;266;g2da516a9cb1_0_93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da516a9cb1_0_93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Technical Risks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268" name="Google Shape;268;g2da516a9cb1_0_93"/>
          <p:cNvSpPr txBox="1"/>
          <p:nvPr/>
        </p:nvSpPr>
        <p:spPr>
          <a:xfrm>
            <a:off x="417525" y="1855275"/>
            <a:ext cx="5467200" cy="26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Material Selection</a:t>
            </a:r>
            <a:endParaRPr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Rigidity of frame during operation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Clarity from creases becomes more variable if frame is not as rigid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Lifetime of frame and maintaining desired shape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</p:txBody>
      </p:sp>
      <p:sp>
        <p:nvSpPr>
          <p:cNvPr id="269" name="Google Shape;269;g2da516a9cb1_0_93"/>
          <p:cNvSpPr txBox="1"/>
          <p:nvPr/>
        </p:nvSpPr>
        <p:spPr>
          <a:xfrm>
            <a:off x="6406525" y="1775775"/>
            <a:ext cx="52452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000">
                <a:solidFill>
                  <a:srgbClr val="7F7F7F"/>
                </a:solidFill>
              </a:rPr>
              <a:t>Manufacturing</a:t>
            </a:r>
            <a:endParaRPr sz="3000">
              <a:solidFill>
                <a:srgbClr val="7F7F7F"/>
              </a:solidFill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Char char="-"/>
            </a:pPr>
            <a:r>
              <a:rPr lang="en-US" sz="2200">
                <a:solidFill>
                  <a:srgbClr val="7F7F7F"/>
                </a:solidFill>
              </a:rPr>
              <a:t>Bubble design and curves makes manufacturing process more difficult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Welding curves</a:t>
            </a:r>
            <a:endParaRPr sz="22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74" name="Google Shape;274;g2da516a9cb1_0_102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g2da516a9cb1_0_102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6" name="Google Shape;276;g2da516a9cb1_0_102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da516a9cb1_0_102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Budget</a:t>
            </a:r>
            <a:endParaRPr b="1" sz="4400">
              <a:solidFill>
                <a:srgbClr val="4C994B"/>
              </a:solidFill>
            </a:endParaRPr>
          </a:p>
        </p:txBody>
      </p:sp>
      <p:graphicFrame>
        <p:nvGraphicFramePr>
          <p:cNvPr id="278" name="Google Shape;278;g2da516a9cb1_0_102"/>
          <p:cNvGraphicFramePr/>
          <p:nvPr/>
        </p:nvGraphicFramePr>
        <p:xfrm>
          <a:off x="1115963" y="147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{BBC13039-4A6F-4EFD-82AF-2709F20FB619}</a:tableStyleId>
              </a:tblPr>
              <a:tblGrid>
                <a:gridCol w="3059325"/>
                <a:gridCol w="2300250"/>
                <a:gridCol w="2300250"/>
                <a:gridCol w="2300250"/>
              </a:tblGrid>
              <a:tr h="530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22222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Item Name</a:t>
                      </a:r>
                      <a:endParaRPr b="1" sz="3600" u="none" cap="none" strike="noStrike">
                        <a:solidFill>
                          <a:srgbClr val="22222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22222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Cost</a:t>
                      </a:r>
                      <a:endParaRPr b="1" sz="3600" u="none" cap="none" strike="noStrike">
                        <a:solidFill>
                          <a:srgbClr val="22222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22222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Quantity</a:t>
                      </a:r>
                      <a:endParaRPr b="1" sz="3600" u="none" cap="none" strike="noStrike">
                        <a:solidFill>
                          <a:srgbClr val="22222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22222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Subtotal</a:t>
                      </a:r>
                      <a:endParaRPr b="1" sz="3600" u="none" cap="none" strike="noStrike">
                        <a:solidFill>
                          <a:srgbClr val="22222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3D297"/>
                    </a:solidFill>
                  </a:tcPr>
                </a:tc>
              </a:tr>
              <a:tr h="78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Pop-Up Tent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$38.99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$38.99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</a:tr>
              <a:tr h="53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Nitinol Wire (Thin)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$11.71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$11.71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3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Nitinol Wire (Thicker)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$22.96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$22.96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</a:tr>
              <a:tr h="53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Bag Sealer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$9.98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$9.98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3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Clear Repair Tape</a:t>
                      </a:r>
                      <a:endParaRPr sz="1800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$11.98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1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222222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$11.98</a:t>
                      </a:r>
                      <a:endParaRPr sz="1800" u="none" cap="none" strike="noStrike">
                        <a:solidFill>
                          <a:srgbClr val="222222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C34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F9EF"/>
                    </a:solidFill>
                  </a:tcPr>
                </a:tc>
              </a:tr>
            </a:tbl>
          </a:graphicData>
        </a:graphic>
      </p:graphicFrame>
      <p:sp>
        <p:nvSpPr>
          <p:cNvPr id="279" name="Google Shape;279;g2da516a9cb1_0_102"/>
          <p:cNvSpPr/>
          <p:nvPr/>
        </p:nvSpPr>
        <p:spPr>
          <a:xfrm>
            <a:off x="1115976" y="5219036"/>
            <a:ext cx="92280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Total spent: </a:t>
            </a:r>
            <a:r>
              <a:rPr b="1" lang="en-US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$95.62</a:t>
            </a:r>
            <a:endParaRPr b="1" i="0" sz="18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Free items, provided by Surgibox &amp; DLab: spring steel, Piano Wire, Old Surgibox Units, synthetic whalebone, TPU</a:t>
            </a:r>
            <a:endParaRPr b="0" i="0" sz="1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74" name="Google Shape;74;p2"/>
          <p:cNvPicPr preferRelativeResize="0"/>
          <p:nvPr/>
        </p:nvPicPr>
        <p:blipFill rotWithShape="1">
          <a:blip r:embed="rId3">
            <a:alphaModFix/>
          </a:blip>
          <a:srcRect b="13512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2"/>
          <p:cNvCxnSpPr/>
          <p:nvPr/>
        </p:nvCxnSpPr>
        <p:spPr>
          <a:xfrm>
            <a:off x="218051" y="6230313"/>
            <a:ext cx="11822067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2"/>
          <p:cNvSpPr txBox="1"/>
          <p:nvPr>
            <p:ph idx="12" type="sldNum"/>
          </p:nvPr>
        </p:nvSpPr>
        <p:spPr>
          <a:xfrm>
            <a:off x="9292741" y="63584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"/>
          <p:cNvPicPr preferRelativeResize="0"/>
          <p:nvPr/>
        </p:nvPicPr>
        <p:blipFill rotWithShape="1">
          <a:blip r:embed="rId4">
            <a:alphaModFix/>
          </a:blip>
          <a:srcRect b="15988" l="520" r="-520" t="-15990"/>
          <a:stretch/>
        </p:blipFill>
        <p:spPr>
          <a:xfrm>
            <a:off x="0" y="11250"/>
            <a:ext cx="12192000" cy="54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284" name="Google Shape;284;g2da516a9cb1_0_120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2da516a9cb1_0_120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6" name="Google Shape;286;g2da516a9cb1_0_120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2da516a9cb1_0_120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Next Steps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288" name="Google Shape;288;g2da516a9cb1_0_120"/>
          <p:cNvSpPr txBox="1"/>
          <p:nvPr/>
        </p:nvSpPr>
        <p:spPr>
          <a:xfrm>
            <a:off x="417525" y="1855275"/>
            <a:ext cx="5446800" cy="31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F7F7F"/>
                </a:solidFill>
              </a:rPr>
              <a:t>→ Next steps</a:t>
            </a:r>
            <a:endParaRPr sz="3200">
              <a:solidFill>
                <a:srgbClr val="7F7F7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Char char="-"/>
            </a:pPr>
            <a:r>
              <a:rPr lang="en-US" sz="2400">
                <a:solidFill>
                  <a:srgbClr val="7F7F7F"/>
                </a:solidFill>
                <a:highlight>
                  <a:srgbClr val="FFFFFF"/>
                </a:highlight>
              </a:rPr>
              <a:t>create more complete prototype (see next slide)</a:t>
            </a:r>
            <a:endParaRPr sz="24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Char char="-"/>
            </a:pPr>
            <a:r>
              <a:rPr lang="en-US" sz="2400">
                <a:solidFill>
                  <a:srgbClr val="7F7F7F"/>
                </a:solidFill>
                <a:highlight>
                  <a:srgbClr val="FFFFFF"/>
                </a:highlight>
              </a:rPr>
              <a:t>test with surgeons to get “feel” for dimensions + visibility</a:t>
            </a:r>
            <a:endParaRPr sz="24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F7F7F"/>
              </a:buClr>
              <a:buSzPts val="2400"/>
              <a:buChar char="-"/>
            </a:pPr>
            <a:r>
              <a:rPr lang="en-US" sz="2400">
                <a:solidFill>
                  <a:srgbClr val="7F7F7F"/>
                </a:solidFill>
                <a:highlight>
                  <a:srgbClr val="FFFFFF"/>
                </a:highlight>
              </a:rPr>
              <a:t>adapt adhesive patch to accommodate specific surgeries</a:t>
            </a:r>
            <a:endParaRPr sz="2400">
              <a:solidFill>
                <a:srgbClr val="7F7F7F"/>
              </a:solidFill>
              <a:highlight>
                <a:srgbClr val="FFFFFF"/>
              </a:highlight>
            </a:endParaRPr>
          </a:p>
        </p:txBody>
      </p:sp>
      <p:sp>
        <p:nvSpPr>
          <p:cNvPr id="289" name="Google Shape;289;g2da516a9cb1_0_120"/>
          <p:cNvSpPr txBox="1"/>
          <p:nvPr/>
        </p:nvSpPr>
        <p:spPr>
          <a:xfrm>
            <a:off x="6406525" y="1775775"/>
            <a:ext cx="5245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200">
                <a:solidFill>
                  <a:srgbClr val="7F7F7F"/>
                </a:solidFill>
              </a:rPr>
              <a:t>→ → Grand scope</a:t>
            </a:r>
            <a:endParaRPr sz="3200">
              <a:solidFill>
                <a:srgbClr val="7F7F7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Char char="-"/>
            </a:pPr>
            <a:r>
              <a:rPr lang="en-US" sz="2400">
                <a:solidFill>
                  <a:srgbClr val="7F7F7F"/>
                </a:solidFill>
              </a:rPr>
              <a:t>manufacturing feasibility</a:t>
            </a:r>
            <a:endParaRPr sz="2400">
              <a:solidFill>
                <a:srgbClr val="7F7F7F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-"/>
            </a:pPr>
            <a:r>
              <a:rPr lang="en-US" sz="2400">
                <a:solidFill>
                  <a:srgbClr val="7F7F7F"/>
                </a:solidFill>
              </a:rPr>
              <a:t>other features</a:t>
            </a:r>
            <a:endParaRPr sz="2400">
              <a:solidFill>
                <a:srgbClr val="7F7F7F"/>
              </a:solidFill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F7F7F"/>
                </a:solidFill>
              </a:rPr>
              <a:t>→ lighting 💡</a:t>
            </a:r>
            <a:endParaRPr sz="2400">
              <a:solidFill>
                <a:srgbClr val="7F7F7F"/>
              </a:solidFill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400">
                <a:solidFill>
                  <a:srgbClr val="7F7F7F"/>
                </a:solidFill>
              </a:rPr>
              <a:t>→ blood recovery bags 🩸</a:t>
            </a:r>
            <a:endParaRPr sz="24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da516a9cb1_2_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96" name="Google Shape;296;g2da516a9cb1_2_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https://dddrop.com/wp-content/uploads/2020/06/TPU-Filament-Technical-Data-Sheet.pdf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https://www.sciencedirect.com/science/article/abs/pii/S014294181831002X#:~:text=As%20compared%20to%20virgin%20TPU,backbone%20and%20increased%20contact%20area</a:t>
            </a:r>
            <a:r>
              <a:rPr lang="en-US"/>
              <a:t>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da516a9cb1_2_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82" name="Google Shape;82;p4"/>
          <p:cNvPicPr preferRelativeResize="0"/>
          <p:nvPr/>
        </p:nvPicPr>
        <p:blipFill rotWithShape="1">
          <a:blip r:embed="rId3">
            <a:alphaModFix/>
          </a:blip>
          <a:srcRect b="13512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4"/>
          <p:cNvCxnSpPr/>
          <p:nvPr/>
        </p:nvCxnSpPr>
        <p:spPr>
          <a:xfrm>
            <a:off x="218051" y="6230313"/>
            <a:ext cx="11822067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4"/>
          <p:cNvSpPr txBox="1"/>
          <p:nvPr>
            <p:ph idx="12" type="sldNum"/>
          </p:nvPr>
        </p:nvSpPr>
        <p:spPr>
          <a:xfrm>
            <a:off x="9292741" y="63584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1337000" y="1943663"/>
            <a:ext cx="5148600" cy="3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>
                <a:solidFill>
                  <a:srgbClr val="7F7F7F"/>
                </a:solidFill>
              </a:rPr>
              <a:t>The c</a:t>
            </a:r>
            <a:r>
              <a:rPr b="0" i="0" lang="en-US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urrent SurgiBox model isn’t well suited for minor procedures</a:t>
            </a:r>
            <a:r>
              <a:rPr lang="en-US" sz="3200">
                <a:solidFill>
                  <a:srgbClr val="7F7F7F"/>
                </a:solidFill>
              </a:rPr>
              <a:t>.</a:t>
            </a:r>
            <a:endParaRPr sz="3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7F7F7F"/>
                </a:solidFill>
              </a:rPr>
              <a:t>There is a need for a </a:t>
            </a:r>
            <a:r>
              <a:rPr b="1" i="0" lang="en-US" sz="3200" u="none" cap="none" strike="noStrike">
                <a:solidFill>
                  <a:srgbClr val="7F7F7F"/>
                </a:solidFill>
              </a:rPr>
              <a:t>smaller</a:t>
            </a:r>
            <a:r>
              <a:rPr b="0" i="0" lang="en-US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SurgiBox that still optimizes</a:t>
            </a:r>
            <a:r>
              <a:rPr lang="en-US" sz="3200">
                <a:solidFill>
                  <a:srgbClr val="7F7F7F"/>
                </a:solidFill>
              </a:rPr>
              <a:t> the original’s</a:t>
            </a:r>
            <a:r>
              <a:rPr b="0" i="0" lang="en-US" sz="3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critical features.</a:t>
            </a:r>
            <a:endParaRPr b="0" i="0" sz="3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  <a:latin typeface="Arial"/>
                <a:ea typeface="Arial"/>
                <a:cs typeface="Arial"/>
                <a:sym typeface="Arial"/>
              </a:rPr>
              <a:t>Project Plan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5450" y="1884763"/>
            <a:ext cx="3945726" cy="37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92" name="Google Shape;92;g2da516a9cb1_0_31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g2da516a9cb1_0_31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" name="Google Shape;94;g2da516a9cb1_0_31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da516a9cb1_0_31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Design Requirements</a:t>
            </a:r>
            <a:endParaRPr b="1" sz="4400">
              <a:solidFill>
                <a:srgbClr val="4C994B"/>
              </a:solidFill>
            </a:endParaRPr>
          </a:p>
        </p:txBody>
      </p:sp>
      <p:graphicFrame>
        <p:nvGraphicFramePr>
          <p:cNvPr id="96" name="Google Shape;96;g2da516a9cb1_0_31"/>
          <p:cNvGraphicFramePr/>
          <p:nvPr/>
        </p:nvGraphicFramePr>
        <p:xfrm>
          <a:off x="3354360" y="1597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{BBC13039-4A6F-4EFD-82AF-2709F20FB619}</a:tableStyleId>
              </a:tblPr>
              <a:tblGrid>
                <a:gridCol w="3153075"/>
                <a:gridCol w="2330225"/>
              </a:tblGrid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Target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Top Visibility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 Clarity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Setup Time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2 min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Folded Volume 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83.25 in^3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Dispose Time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1 min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Shelf Life</a:t>
                      </a:r>
                      <a:endParaRPr sz="14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years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Same surgical spacing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Yes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i="1" lang="en-US" sz="2100" u="none" cap="none" strike="noStrike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Structural integrity</a:t>
                      </a:r>
                      <a:endParaRPr i="1"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7F7F7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Yes</a:t>
                      </a:r>
                      <a:endParaRPr sz="2100" u="none" cap="none" strike="noStrike">
                        <a:solidFill>
                          <a:srgbClr val="7F7F7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28800" marB="28800" marR="28800" marL="2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01" name="Google Shape;101;g2da516a9cb1_0_22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g2da516a9cb1_0_22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g2da516a9cb1_0_22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da516a9cb1_0_22"/>
          <p:cNvSpPr txBox="1"/>
          <p:nvPr/>
        </p:nvSpPr>
        <p:spPr>
          <a:xfrm>
            <a:off x="661400" y="1956402"/>
            <a:ext cx="5148600" cy="4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F7F7F"/>
                </a:solidFill>
              </a:rPr>
              <a:t>Shapes</a:t>
            </a:r>
            <a:endParaRPr sz="32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Saddle 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Triangle frame with plastic openings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Trapezoidal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Rectangular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Circular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7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200">
              <a:solidFill>
                <a:srgbClr val="7F7F7F"/>
              </a:solidFill>
            </a:endParaRPr>
          </a:p>
        </p:txBody>
      </p:sp>
      <p:sp>
        <p:nvSpPr>
          <p:cNvPr id="105" name="Google Shape;105;g2da516a9cb1_0_22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Brainstorming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106" name="Google Shape;106;g2da516a9cb1_0_22"/>
          <p:cNvSpPr txBox="1"/>
          <p:nvPr/>
        </p:nvSpPr>
        <p:spPr>
          <a:xfrm>
            <a:off x="6193125" y="1960702"/>
            <a:ext cx="5148600" cy="4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F7F7F"/>
                </a:solidFill>
              </a:rPr>
              <a:t>Mechanism</a:t>
            </a:r>
            <a:endParaRPr sz="32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Click-pole “molecule”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Spinning popup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Inflatable layers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Hinges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Collapses sideways</a:t>
            </a:r>
            <a:endParaRPr sz="2600">
              <a:solidFill>
                <a:srgbClr val="7F7F7F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600"/>
              <a:buChar char="-"/>
            </a:pPr>
            <a:r>
              <a:rPr lang="en-US" sz="2600">
                <a:solidFill>
                  <a:srgbClr val="7F7F7F"/>
                </a:solidFill>
              </a:rPr>
              <a:t>Collapses like an umbrella</a:t>
            </a:r>
            <a:endParaRPr sz="2600">
              <a:solidFill>
                <a:srgbClr val="7F7F7F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aa82bf3a6_0_7"/>
          <p:cNvSpPr txBox="1"/>
          <p:nvPr>
            <p:ph type="title"/>
          </p:nvPr>
        </p:nvSpPr>
        <p:spPr>
          <a:xfrm>
            <a:off x="321625" y="193525"/>
            <a:ext cx="97263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Pugh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Chart</a:t>
            </a:r>
            <a:endParaRPr/>
          </a:p>
        </p:txBody>
      </p:sp>
      <p:graphicFrame>
        <p:nvGraphicFramePr>
          <p:cNvPr id="113" name="Google Shape;113;g2caa82bf3a6_0_7"/>
          <p:cNvGraphicFramePr/>
          <p:nvPr/>
        </p:nvGraphicFramePr>
        <p:xfrm>
          <a:off x="2523113" y="326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{83CE1FD5-3149-427E-9584-69EA93B1F82F}</a:tableStyleId>
              </a:tblPr>
              <a:tblGrid>
                <a:gridCol w="1483275"/>
                <a:gridCol w="1025025"/>
                <a:gridCol w="1254150"/>
                <a:gridCol w="1254150"/>
                <a:gridCol w="1254150"/>
                <a:gridCol w="1254150"/>
              </a:tblGrid>
              <a:tr h="50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Shape</a:t>
                      </a:r>
                      <a:endParaRPr b="1" sz="14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/>
                        <a:t>Saddle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Trapezoid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Rectangular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Half-Cylinder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A-frame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73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Ease of prototyping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73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Ease of Manufacturing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Visible Clarity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Stability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 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Total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0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1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1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1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0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114" name="Google Shape;114;g2caa82bf3a6_0_7"/>
          <p:cNvGraphicFramePr/>
          <p:nvPr/>
        </p:nvGraphicFramePr>
        <p:xfrm>
          <a:off x="2523200" y="24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{83CE1FD5-3149-427E-9584-69EA93B1F82F}</a:tableStyleId>
              </a:tblPr>
              <a:tblGrid>
                <a:gridCol w="1504975"/>
                <a:gridCol w="1504975"/>
                <a:gridCol w="1504975"/>
                <a:gridCol w="1504975"/>
                <a:gridCol w="1504975"/>
              </a:tblGrid>
              <a:tr h="41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Mechanism</a:t>
                      </a:r>
                      <a:endParaRPr b="1" sz="14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/>
                        <a:t>Saddle</a:t>
                      </a:r>
                      <a:r>
                        <a:rPr lang="en-US" sz="1100" u="none" cap="none" strike="noStrike"/>
                        <a:t> Physics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Pop Up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Click into Place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Molecule Design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578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Ease of Prototyping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578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Ease of manufacturing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1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Time to set up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1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Ease of Disposal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S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+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  <a:tr h="41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Total</a:t>
                      </a:r>
                      <a:endParaRPr sz="12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0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-1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2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/>
                        <a:t>4</a:t>
                      </a:r>
                      <a:endParaRPr sz="1100" u="none" cap="none" strike="noStrike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15" name="Google Shape;115;g2caa82bf3a6_0_7"/>
          <p:cNvSpPr/>
          <p:nvPr/>
        </p:nvSpPr>
        <p:spPr>
          <a:xfrm rot="10800000">
            <a:off x="10690370" y="3343017"/>
            <a:ext cx="687600" cy="435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2caa82bf3a6_0_7"/>
          <p:cNvSpPr/>
          <p:nvPr/>
        </p:nvSpPr>
        <p:spPr>
          <a:xfrm rot="-1564921">
            <a:off x="10825597" y="3799092"/>
            <a:ext cx="493339" cy="6144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2caa82bf3a6_0_7"/>
          <p:cNvSpPr/>
          <p:nvPr/>
        </p:nvSpPr>
        <p:spPr>
          <a:xfrm rot="10800000">
            <a:off x="10279283" y="3530267"/>
            <a:ext cx="687600" cy="435600"/>
          </a:xfrm>
          <a:prstGeom prst="trapezoid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caa82bf3a6_0_7"/>
          <p:cNvSpPr/>
          <p:nvPr/>
        </p:nvSpPr>
        <p:spPr>
          <a:xfrm>
            <a:off x="10774900" y="4212800"/>
            <a:ext cx="470100" cy="36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caa82bf3a6_0_7"/>
          <p:cNvSpPr/>
          <p:nvPr/>
        </p:nvSpPr>
        <p:spPr>
          <a:xfrm rot="-1566318">
            <a:off x="10886546" y="4593615"/>
            <a:ext cx="351119" cy="6144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caa82bf3a6_0_7"/>
          <p:cNvSpPr/>
          <p:nvPr/>
        </p:nvSpPr>
        <p:spPr>
          <a:xfrm>
            <a:off x="10460600" y="4364075"/>
            <a:ext cx="470100" cy="36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caa82bf3a6_0_7"/>
          <p:cNvSpPr/>
          <p:nvPr/>
        </p:nvSpPr>
        <p:spPr>
          <a:xfrm rot="-5400000">
            <a:off x="10790556" y="4976365"/>
            <a:ext cx="405900" cy="477900"/>
          </a:xfrm>
          <a:prstGeom prst="flowChartDelay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2caa82bf3a6_0_7"/>
          <p:cNvSpPr/>
          <p:nvPr/>
        </p:nvSpPr>
        <p:spPr>
          <a:xfrm rot="-1740039">
            <a:off x="10792644" y="5472318"/>
            <a:ext cx="464090" cy="87608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caa82bf3a6_0_7"/>
          <p:cNvSpPr/>
          <p:nvPr/>
        </p:nvSpPr>
        <p:spPr>
          <a:xfrm rot="-5400000">
            <a:off x="10386700" y="5220574"/>
            <a:ext cx="408000" cy="488400"/>
          </a:xfrm>
          <a:prstGeom prst="flowChartDelay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caa82bf3a6_0_7"/>
          <p:cNvSpPr/>
          <p:nvPr/>
        </p:nvSpPr>
        <p:spPr>
          <a:xfrm>
            <a:off x="10460600" y="5852750"/>
            <a:ext cx="604800" cy="5289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caa82bf3a6_0_7"/>
          <p:cNvSpPr/>
          <p:nvPr/>
        </p:nvSpPr>
        <p:spPr>
          <a:xfrm rot="-1740039">
            <a:off x="10620744" y="6411943"/>
            <a:ext cx="464090" cy="87608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caa82bf3a6_0_7"/>
          <p:cNvSpPr/>
          <p:nvPr/>
        </p:nvSpPr>
        <p:spPr>
          <a:xfrm>
            <a:off x="10149750" y="6079550"/>
            <a:ext cx="604800" cy="5289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caa82bf3a6_0_7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caa82bf3a6_0_7"/>
          <p:cNvSpPr/>
          <p:nvPr/>
        </p:nvSpPr>
        <p:spPr>
          <a:xfrm rot="5914572">
            <a:off x="10602374" y="2840513"/>
            <a:ext cx="1122552" cy="463475"/>
          </a:xfrm>
          <a:prstGeom prst="chord">
            <a:avLst>
              <a:gd fmla="val 5135566" name="adj1"/>
              <a:gd fmla="val 1525262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caa82bf3a6_0_7"/>
          <p:cNvSpPr/>
          <p:nvPr/>
        </p:nvSpPr>
        <p:spPr>
          <a:xfrm rot="5914053">
            <a:off x="10322201" y="2943438"/>
            <a:ext cx="877998" cy="463475"/>
          </a:xfrm>
          <a:prstGeom prst="chord">
            <a:avLst>
              <a:gd fmla="val 5135566" name="adj1"/>
              <a:gd fmla="val 1525262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caa82bf3a6_0_7"/>
          <p:cNvSpPr/>
          <p:nvPr/>
        </p:nvSpPr>
        <p:spPr>
          <a:xfrm>
            <a:off x="10990375" y="3032525"/>
            <a:ext cx="408792" cy="107625"/>
          </a:xfrm>
          <a:custGeom>
            <a:rect b="b" l="l" r="r" t="t"/>
            <a:pathLst>
              <a:path extrusionOk="0" h="4305" w="16193">
                <a:moveTo>
                  <a:pt x="0" y="4286"/>
                </a:moveTo>
                <a:cubicBezTo>
                  <a:pt x="1588" y="4207"/>
                  <a:pt x="6826" y="4524"/>
                  <a:pt x="9525" y="3810"/>
                </a:cubicBezTo>
                <a:cubicBezTo>
                  <a:pt x="12224" y="3096"/>
                  <a:pt x="15082" y="635"/>
                  <a:pt x="1619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1" name="Google Shape;131;g2caa82bf3a6_0_7"/>
          <p:cNvCxnSpPr>
            <a:stCxn id="129" idx="0"/>
            <a:endCxn id="129" idx="1"/>
          </p:cNvCxnSpPr>
          <p:nvPr/>
        </p:nvCxnSpPr>
        <p:spPr>
          <a:xfrm flipH="1" rot="10800000">
            <a:off x="10529531" y="3144851"/>
            <a:ext cx="468000" cy="138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g2caa82bf3a6_0_7"/>
          <p:cNvCxnSpPr/>
          <p:nvPr/>
        </p:nvCxnSpPr>
        <p:spPr>
          <a:xfrm flipH="1" rot="10800000">
            <a:off x="11001950" y="3032525"/>
            <a:ext cx="376800" cy="255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37" name="Google Shape;137;p3"/>
          <p:cNvPicPr preferRelativeResize="0"/>
          <p:nvPr/>
        </p:nvPicPr>
        <p:blipFill rotWithShape="1">
          <a:blip r:embed="rId3">
            <a:alphaModFix/>
          </a:blip>
          <a:srcRect b="13512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3"/>
          <p:cNvCxnSpPr/>
          <p:nvPr/>
        </p:nvCxnSpPr>
        <p:spPr>
          <a:xfrm>
            <a:off x="218051" y="6230313"/>
            <a:ext cx="11822067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" name="Google Shape;139;p3"/>
          <p:cNvSpPr txBox="1"/>
          <p:nvPr>
            <p:ph idx="12" type="sldNum"/>
          </p:nvPr>
        </p:nvSpPr>
        <p:spPr>
          <a:xfrm>
            <a:off x="9292741" y="63584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417525" y="1855275"/>
            <a:ext cx="4872600" cy="36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Design Review 2 Feedback</a:t>
            </a:r>
            <a:endParaRPr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i="0" lang="en-US" sz="2200" u="none" cap="none" strike="noStrike">
                <a:solidFill>
                  <a:srgbClr val="7F7F7F"/>
                </a:solidFill>
                <a:highlight>
                  <a:srgbClr val="FFFFFF"/>
                </a:highlight>
              </a:rPr>
              <a:t>Consider how the </a:t>
            </a: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model will fold when sleeves and an adhesive bottom is added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chemeClr val="lt1"/>
                </a:highlight>
              </a:rPr>
              <a:t>How will it be affected by the hose on the side?</a:t>
            </a:r>
            <a:endParaRPr sz="2200">
              <a:solidFill>
                <a:srgbClr val="7F7F7F"/>
              </a:solidFill>
              <a:highlight>
                <a:schemeClr val="lt1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chemeClr val="lt1"/>
                </a:highlight>
              </a:rPr>
              <a:t>Try to obtain more accurate metrics for how sturdy the Surgibox needs to be.</a:t>
            </a:r>
            <a:endParaRPr i="0" sz="2200" u="none" cap="none" strike="noStrike">
              <a:solidFill>
                <a:srgbClr val="7F7F7F"/>
              </a:solidFill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5774500" y="1855275"/>
            <a:ext cx="5698800" cy="4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i="0" lang="en-US" sz="3000" u="none" cap="none" strike="noStrike">
                <a:solidFill>
                  <a:srgbClr val="7F7F7F"/>
                </a:solidFill>
              </a:rPr>
              <a:t>What have you learned?</a:t>
            </a:r>
            <a:endParaRPr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The pop-up design would be more preferable, as it is fewer parts to manufacture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To test how easily one is able to use the Surgibox, try cutting a chicken or playing cards inside it</a:t>
            </a:r>
            <a:endParaRPr sz="22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</a:rPr>
              <a:t>In addition to the four main sleeves, we also need to keep the magnetic opening at the base of the Surgibox</a:t>
            </a:r>
            <a:endParaRPr sz="2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i="0" sz="2700" u="none" cap="none" strike="noStrike">
              <a:solidFill>
                <a:srgbClr val="7F7F7F"/>
              </a:solidFill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3213900" y="556725"/>
            <a:ext cx="6180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4C994B"/>
                </a:solidFill>
                <a:latin typeface="Arial"/>
                <a:ea typeface="Arial"/>
                <a:cs typeface="Arial"/>
                <a:sym typeface="Arial"/>
              </a:rPr>
              <a:t>Progress since DR</a:t>
            </a:r>
            <a:r>
              <a:rPr b="1" lang="en-US" sz="4400">
                <a:solidFill>
                  <a:srgbClr val="4C994B"/>
                </a:solidFill>
              </a:rPr>
              <a:t>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47" name="Google Shape;147;g2da516a9cb1_0_41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g2da516a9cb1_0_41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" name="Google Shape;149;g2da516a9cb1_0_41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da516a9cb1_0_41"/>
          <p:cNvSpPr txBox="1"/>
          <p:nvPr>
            <p:ph type="title"/>
          </p:nvPr>
        </p:nvSpPr>
        <p:spPr>
          <a:xfrm>
            <a:off x="2193006" y="429205"/>
            <a:ext cx="78060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Where we left off</a:t>
            </a:r>
            <a:endParaRPr b="1" sz="4400">
              <a:solidFill>
                <a:srgbClr val="4C994B"/>
              </a:solidFill>
            </a:endParaRPr>
          </a:p>
        </p:txBody>
      </p:sp>
      <p:sp>
        <p:nvSpPr>
          <p:cNvPr id="151" name="Google Shape;151;g2da516a9cb1_0_41"/>
          <p:cNvSpPr txBox="1"/>
          <p:nvPr/>
        </p:nvSpPr>
        <p:spPr>
          <a:xfrm>
            <a:off x="417525" y="1855275"/>
            <a:ext cx="54672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Molecule Design</a:t>
            </a:r>
            <a:endParaRPr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Trapezoidal origami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Stiff frame</a:t>
            </a:r>
            <a:endParaRPr i="0" sz="2200" u="none" cap="none" strike="noStrike">
              <a:solidFill>
                <a:srgbClr val="7F7F7F"/>
              </a:solidFill>
            </a:endParaRPr>
          </a:p>
        </p:txBody>
      </p:sp>
      <p:sp>
        <p:nvSpPr>
          <p:cNvPr id="152" name="Google Shape;152;g2da516a9cb1_0_41"/>
          <p:cNvSpPr txBox="1"/>
          <p:nvPr/>
        </p:nvSpPr>
        <p:spPr>
          <a:xfrm>
            <a:off x="6167525" y="1855275"/>
            <a:ext cx="54672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Popup Design</a:t>
            </a:r>
            <a:endParaRPr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Similar to original shape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Foldable frame material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</p:txBody>
      </p:sp>
      <p:pic>
        <p:nvPicPr>
          <p:cNvPr id="153" name="Google Shape;153;g2da516a9cb1_0_41"/>
          <p:cNvPicPr preferRelativeResize="0"/>
          <p:nvPr/>
        </p:nvPicPr>
        <p:blipFill rotWithShape="1">
          <a:blip r:embed="rId4">
            <a:alphaModFix/>
          </a:blip>
          <a:srcRect b="0" l="35429" r="0" t="0"/>
          <a:stretch/>
        </p:blipFill>
        <p:spPr>
          <a:xfrm rot="-5400000">
            <a:off x="1735750" y="3827551"/>
            <a:ext cx="2104673" cy="24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da516a9cb1_0_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004548" y="3689725"/>
            <a:ext cx="3216701" cy="241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159" name="Google Shape;159;g2da516a9cb1_0_62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>
            <a:off x="151881" y="6165829"/>
            <a:ext cx="1700649" cy="69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g2da516a9cb1_0_62"/>
          <p:cNvCxnSpPr/>
          <p:nvPr/>
        </p:nvCxnSpPr>
        <p:spPr>
          <a:xfrm>
            <a:off x="218051" y="6230313"/>
            <a:ext cx="11822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1" name="Google Shape;161;g2da516a9cb1_0_62"/>
          <p:cNvSpPr txBox="1"/>
          <p:nvPr>
            <p:ph idx="12" type="sldNum"/>
          </p:nvPr>
        </p:nvSpPr>
        <p:spPr>
          <a:xfrm>
            <a:off x="9292741" y="635843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da516a9cb1_0_62"/>
          <p:cNvSpPr txBox="1"/>
          <p:nvPr/>
        </p:nvSpPr>
        <p:spPr>
          <a:xfrm>
            <a:off x="2671500" y="1855275"/>
            <a:ext cx="7265100" cy="36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</a:rPr>
              <a:t>Ultimately, we chose </a:t>
            </a:r>
            <a:r>
              <a:rPr b="1" lang="en-US" sz="3000">
                <a:solidFill>
                  <a:srgbClr val="7F7F7F"/>
                </a:solidFill>
              </a:rPr>
              <a:t>POP-UP MODEL</a:t>
            </a:r>
            <a:endParaRPr b="1" sz="3000">
              <a:solidFill>
                <a:srgbClr val="7F7F7F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faster assembly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new pop-up feature :)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7F7F7F"/>
                </a:solidFill>
                <a:highlight>
                  <a:srgbClr val="FFFFFF"/>
                </a:highlight>
              </a:rPr>
              <a:t>Both practical</a:t>
            </a:r>
            <a:endParaRPr sz="30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high visibility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stability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-"/>
            </a:pPr>
            <a:r>
              <a:rPr lang="en-US" sz="2200">
                <a:solidFill>
                  <a:srgbClr val="7F7F7F"/>
                </a:solidFill>
                <a:highlight>
                  <a:srgbClr val="FFFFFF"/>
                </a:highlight>
              </a:rPr>
              <a:t>surgical spacing</a:t>
            </a:r>
            <a:endParaRPr sz="2200">
              <a:solidFill>
                <a:srgbClr val="7F7F7F"/>
              </a:solidFill>
              <a:highlight>
                <a:srgbClr val="FFFFFF"/>
              </a:highlight>
            </a:endParaRPr>
          </a:p>
        </p:txBody>
      </p:sp>
      <p:sp>
        <p:nvSpPr>
          <p:cNvPr id="163" name="Google Shape;163;g2da516a9cb1_0_62"/>
          <p:cNvSpPr txBox="1"/>
          <p:nvPr/>
        </p:nvSpPr>
        <p:spPr>
          <a:xfrm>
            <a:off x="3213900" y="556725"/>
            <a:ext cx="6180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4C994B"/>
                </a:solidFill>
              </a:rPr>
              <a:t>Arbitration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2020-02-10T01:35:36Z</dcterms:created>
  <dc:creator>Eliza Squibb</dc:creator>
</cp:coreProperties>
</file>